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64" r:id="rId4"/>
    <p:sldId id="265" r:id="rId5"/>
    <p:sldId id="266" r:id="rId6"/>
    <p:sldId id="259" r:id="rId7"/>
    <p:sldId id="33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E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EDF405-D623-4024-B431-CA49C0E5B503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B99783BE-D39C-48EB-AAAD-4D33F97BC45B}">
      <dgm:prSet phldrT="[Text]" custT="1"/>
      <dgm:spPr/>
      <dgm:t>
        <a:bodyPr/>
        <a:lstStyle/>
        <a:p>
          <a:r>
            <a:rPr lang="en-US" sz="2000" b="1">
              <a:solidFill>
                <a:schemeClr val="tx2"/>
              </a:solidFill>
            </a:rPr>
            <a:t>Data Collection: </a:t>
          </a:r>
          <a:r>
            <a:rPr lang="en-US" altLang="en-US" sz="2000">
              <a:solidFill>
                <a:schemeClr val="accent1"/>
              </a:solidFill>
              <a:latin typeface="Arial" pitchFamily="34" charset="0"/>
              <a:cs typeface="Arial" pitchFamily="34" charset="0"/>
              <a:sym typeface="Arial" pitchFamily="34" charset="0"/>
            </a:rPr>
            <a:t>Physical characteristics are collected for each property, including condition and exterior features</a:t>
          </a:r>
          <a:r>
            <a:rPr lang="en-US" altLang="en-US" sz="2200">
              <a:solidFill>
                <a:schemeClr val="accent1"/>
              </a:solidFill>
              <a:latin typeface="Arial" pitchFamily="34" charset="0"/>
              <a:cs typeface="Arial" pitchFamily="34" charset="0"/>
              <a:sym typeface="Arial" pitchFamily="34" charset="0"/>
            </a:rPr>
            <a:t>.</a:t>
          </a:r>
          <a:endParaRPr lang="en-US" sz="2200">
            <a:solidFill>
              <a:schemeClr val="accent1"/>
            </a:solidFill>
          </a:endParaRPr>
        </a:p>
      </dgm:t>
    </dgm:pt>
    <dgm:pt modelId="{F80725C3-DBB1-4278-A22A-AE92673A2A09}" type="parTrans" cxnId="{42604844-F7C9-4D17-B61F-F9E3727D2440}">
      <dgm:prSet/>
      <dgm:spPr/>
      <dgm:t>
        <a:bodyPr/>
        <a:lstStyle/>
        <a:p>
          <a:endParaRPr lang="en-US"/>
        </a:p>
      </dgm:t>
    </dgm:pt>
    <dgm:pt modelId="{9B324367-555F-444E-99B6-1D79C7037C46}" type="sibTrans" cxnId="{42604844-F7C9-4D17-B61F-F9E3727D2440}">
      <dgm:prSet/>
      <dgm:spPr/>
      <dgm:t>
        <a:bodyPr/>
        <a:lstStyle/>
        <a:p>
          <a:endParaRPr lang="en-US"/>
        </a:p>
      </dgm:t>
    </dgm:pt>
    <dgm:pt modelId="{A3E88B98-FC1E-4105-B91D-D1B81FA76C52}">
      <dgm:prSet phldrT="[Text]" custT="1"/>
      <dgm:spPr/>
      <dgm:t>
        <a:bodyPr/>
        <a:lstStyle/>
        <a:p>
          <a:r>
            <a:rPr lang="en-US" sz="1600" b="1" dirty="0">
              <a:solidFill>
                <a:schemeClr val="tx2"/>
              </a:solidFill>
            </a:rPr>
            <a:t>Sales analysis and modeling: </a:t>
          </a:r>
          <a:r>
            <a:rPr lang="en-US" sz="1600" dirty="0"/>
            <a:t>Property sales are studied to determine market areas, trends, and patterns from which models that mimic the local market are created and applied at the neighborhood level</a:t>
          </a:r>
          <a:r>
            <a:rPr lang="en-US" sz="2000" dirty="0"/>
            <a:t>.  </a:t>
          </a:r>
        </a:p>
      </dgm:t>
    </dgm:pt>
    <dgm:pt modelId="{C787D937-F14D-4E9D-9084-314D10168F39}" type="parTrans" cxnId="{BFF7F009-2ACE-4C1D-BD4B-C1AB316208C6}">
      <dgm:prSet/>
      <dgm:spPr/>
      <dgm:t>
        <a:bodyPr/>
        <a:lstStyle/>
        <a:p>
          <a:endParaRPr lang="en-US"/>
        </a:p>
      </dgm:t>
    </dgm:pt>
    <dgm:pt modelId="{10D827EA-372F-4739-9201-0AC6FE2438EF}" type="sibTrans" cxnId="{BFF7F009-2ACE-4C1D-BD4B-C1AB316208C6}">
      <dgm:prSet/>
      <dgm:spPr/>
      <dgm:t>
        <a:bodyPr/>
        <a:lstStyle/>
        <a:p>
          <a:endParaRPr lang="en-US"/>
        </a:p>
      </dgm:t>
    </dgm:pt>
    <dgm:pt modelId="{ECB4F954-D7D6-4BA7-B5EC-5E1090DDF9E2}">
      <dgm:prSet phldrT="[Text]" custT="1"/>
      <dgm:spPr/>
      <dgm:t>
        <a:bodyPr/>
        <a:lstStyle/>
        <a:p>
          <a:r>
            <a:rPr lang="en-US" sz="2000" b="1" dirty="0">
              <a:solidFill>
                <a:schemeClr val="tx1"/>
              </a:solidFill>
            </a:rPr>
            <a:t>Develop Schedule of Values:</a:t>
          </a:r>
          <a:r>
            <a:rPr lang="en-US" sz="1600" b="1" dirty="0">
              <a:solidFill>
                <a:schemeClr val="tx1"/>
              </a:solidFill>
            </a:rPr>
            <a:t> </a:t>
          </a:r>
          <a:r>
            <a:rPr lang="en-US" sz="1600" dirty="0"/>
            <a:t>Schedule of Values are developed to help appraisers correlate physical characteristics with market values. It’s the “price guide” used when assigning value, based on Uniform Appraisal Standards.</a:t>
          </a:r>
        </a:p>
      </dgm:t>
    </dgm:pt>
    <dgm:pt modelId="{81043CE7-2182-4A76-B037-101EF0BB07DB}" type="parTrans" cxnId="{578F6056-4B66-4D9F-A80D-06F61CDBBE99}">
      <dgm:prSet/>
      <dgm:spPr/>
      <dgm:t>
        <a:bodyPr/>
        <a:lstStyle/>
        <a:p>
          <a:endParaRPr lang="en-US"/>
        </a:p>
      </dgm:t>
    </dgm:pt>
    <dgm:pt modelId="{00CA7A43-BEFF-4A64-835B-B7EBCB29509F}" type="sibTrans" cxnId="{578F6056-4B66-4D9F-A80D-06F61CDBBE99}">
      <dgm:prSet/>
      <dgm:spPr/>
      <dgm:t>
        <a:bodyPr/>
        <a:lstStyle/>
        <a:p>
          <a:endParaRPr lang="en-US"/>
        </a:p>
      </dgm:t>
    </dgm:pt>
    <dgm:pt modelId="{45DA4348-842D-4F61-9678-D0737504ABC2}">
      <dgm:prSet custT="1"/>
      <dgm:spPr/>
      <dgm:t>
        <a:bodyPr/>
        <a:lstStyle/>
        <a:p>
          <a:r>
            <a:rPr lang="en-US" sz="2000" b="1">
              <a:solidFill>
                <a:schemeClr val="tx1"/>
              </a:solidFill>
            </a:rPr>
            <a:t>Appeals: </a:t>
          </a:r>
          <a:r>
            <a:rPr lang="en-US" sz="2000"/>
            <a:t>Taxpayers have the right to appeal the values of their property to the Board of Equalization and Review per NCGS 105-322 (g)(2)</a:t>
          </a:r>
        </a:p>
      </dgm:t>
    </dgm:pt>
    <dgm:pt modelId="{11AB51D2-C638-40BF-AD9B-86D1D5D23C52}" type="parTrans" cxnId="{C127801D-CA65-471B-8DE9-B24C8F498326}">
      <dgm:prSet/>
      <dgm:spPr/>
      <dgm:t>
        <a:bodyPr/>
        <a:lstStyle/>
        <a:p>
          <a:endParaRPr lang="en-US"/>
        </a:p>
      </dgm:t>
    </dgm:pt>
    <dgm:pt modelId="{6926EDB3-5464-42BF-B7F8-7A290D4291F8}" type="sibTrans" cxnId="{C127801D-CA65-471B-8DE9-B24C8F498326}">
      <dgm:prSet/>
      <dgm:spPr/>
      <dgm:t>
        <a:bodyPr/>
        <a:lstStyle/>
        <a:p>
          <a:endParaRPr lang="en-US"/>
        </a:p>
      </dgm:t>
    </dgm:pt>
    <dgm:pt modelId="{B715C011-4E08-4672-8263-A7C43E19B03F}" type="pres">
      <dgm:prSet presAssocID="{5DEDF405-D623-4024-B431-CA49C0E5B503}" presName="outerComposite" presStyleCnt="0">
        <dgm:presLayoutVars>
          <dgm:chMax val="5"/>
          <dgm:dir/>
          <dgm:resizeHandles val="exact"/>
        </dgm:presLayoutVars>
      </dgm:prSet>
      <dgm:spPr/>
    </dgm:pt>
    <dgm:pt modelId="{77FC9BAE-21E3-475C-B84D-950EE284044A}" type="pres">
      <dgm:prSet presAssocID="{5DEDF405-D623-4024-B431-CA49C0E5B503}" presName="dummyMaxCanvas" presStyleCnt="0">
        <dgm:presLayoutVars/>
      </dgm:prSet>
      <dgm:spPr/>
    </dgm:pt>
    <dgm:pt modelId="{1DCB5F93-9687-4F10-AD52-8DB1B98CE382}" type="pres">
      <dgm:prSet presAssocID="{5DEDF405-D623-4024-B431-CA49C0E5B503}" presName="FourNodes_1" presStyleLbl="node1" presStyleIdx="0" presStyleCnt="4">
        <dgm:presLayoutVars>
          <dgm:bulletEnabled val="1"/>
        </dgm:presLayoutVars>
      </dgm:prSet>
      <dgm:spPr/>
    </dgm:pt>
    <dgm:pt modelId="{8527B74F-31EE-47D6-8170-FA42D77E0842}" type="pres">
      <dgm:prSet presAssocID="{5DEDF405-D623-4024-B431-CA49C0E5B503}" presName="FourNodes_2" presStyleLbl="node1" presStyleIdx="1" presStyleCnt="4">
        <dgm:presLayoutVars>
          <dgm:bulletEnabled val="1"/>
        </dgm:presLayoutVars>
      </dgm:prSet>
      <dgm:spPr/>
    </dgm:pt>
    <dgm:pt modelId="{2E60F540-118B-4462-AF90-F0B89B00DF8F}" type="pres">
      <dgm:prSet presAssocID="{5DEDF405-D623-4024-B431-CA49C0E5B503}" presName="FourNodes_3" presStyleLbl="node1" presStyleIdx="2" presStyleCnt="4">
        <dgm:presLayoutVars>
          <dgm:bulletEnabled val="1"/>
        </dgm:presLayoutVars>
      </dgm:prSet>
      <dgm:spPr/>
    </dgm:pt>
    <dgm:pt modelId="{2FCF9C68-D7EA-4EEB-B4C4-52F1CA95FE8B}" type="pres">
      <dgm:prSet presAssocID="{5DEDF405-D623-4024-B431-CA49C0E5B503}" presName="FourNodes_4" presStyleLbl="node1" presStyleIdx="3" presStyleCnt="4">
        <dgm:presLayoutVars>
          <dgm:bulletEnabled val="1"/>
        </dgm:presLayoutVars>
      </dgm:prSet>
      <dgm:spPr/>
    </dgm:pt>
    <dgm:pt modelId="{4AAF78E3-71B8-41ED-B155-F45AD4222AB4}" type="pres">
      <dgm:prSet presAssocID="{5DEDF405-D623-4024-B431-CA49C0E5B503}" presName="FourConn_1-2" presStyleLbl="fgAccFollowNode1" presStyleIdx="0" presStyleCnt="3">
        <dgm:presLayoutVars>
          <dgm:bulletEnabled val="1"/>
        </dgm:presLayoutVars>
      </dgm:prSet>
      <dgm:spPr/>
    </dgm:pt>
    <dgm:pt modelId="{0ED5068A-074F-47C3-AB73-10C43650D308}" type="pres">
      <dgm:prSet presAssocID="{5DEDF405-D623-4024-B431-CA49C0E5B503}" presName="FourConn_2-3" presStyleLbl="fgAccFollowNode1" presStyleIdx="1" presStyleCnt="3">
        <dgm:presLayoutVars>
          <dgm:bulletEnabled val="1"/>
        </dgm:presLayoutVars>
      </dgm:prSet>
      <dgm:spPr/>
    </dgm:pt>
    <dgm:pt modelId="{DF98E748-9234-4341-9C59-67E5ACD13457}" type="pres">
      <dgm:prSet presAssocID="{5DEDF405-D623-4024-B431-CA49C0E5B503}" presName="FourConn_3-4" presStyleLbl="fgAccFollowNode1" presStyleIdx="2" presStyleCnt="3">
        <dgm:presLayoutVars>
          <dgm:bulletEnabled val="1"/>
        </dgm:presLayoutVars>
      </dgm:prSet>
      <dgm:spPr/>
    </dgm:pt>
    <dgm:pt modelId="{F45788FF-82CD-4D24-8824-024779E099EA}" type="pres">
      <dgm:prSet presAssocID="{5DEDF405-D623-4024-B431-CA49C0E5B503}" presName="FourNodes_1_text" presStyleLbl="node1" presStyleIdx="3" presStyleCnt="4">
        <dgm:presLayoutVars>
          <dgm:bulletEnabled val="1"/>
        </dgm:presLayoutVars>
      </dgm:prSet>
      <dgm:spPr/>
    </dgm:pt>
    <dgm:pt modelId="{D89789F0-92FD-436F-9484-826644E1968F}" type="pres">
      <dgm:prSet presAssocID="{5DEDF405-D623-4024-B431-CA49C0E5B503}" presName="FourNodes_2_text" presStyleLbl="node1" presStyleIdx="3" presStyleCnt="4">
        <dgm:presLayoutVars>
          <dgm:bulletEnabled val="1"/>
        </dgm:presLayoutVars>
      </dgm:prSet>
      <dgm:spPr/>
    </dgm:pt>
    <dgm:pt modelId="{AB9F3A10-0C6A-40EC-9E34-FD97C49B2037}" type="pres">
      <dgm:prSet presAssocID="{5DEDF405-D623-4024-B431-CA49C0E5B503}" presName="FourNodes_3_text" presStyleLbl="node1" presStyleIdx="3" presStyleCnt="4">
        <dgm:presLayoutVars>
          <dgm:bulletEnabled val="1"/>
        </dgm:presLayoutVars>
      </dgm:prSet>
      <dgm:spPr/>
    </dgm:pt>
    <dgm:pt modelId="{8369348E-3B17-45A0-BB2B-05EDCCAA0638}" type="pres">
      <dgm:prSet presAssocID="{5DEDF405-D623-4024-B431-CA49C0E5B503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BFF7F009-2ACE-4C1D-BD4B-C1AB316208C6}" srcId="{5DEDF405-D623-4024-B431-CA49C0E5B503}" destId="{A3E88B98-FC1E-4105-B91D-D1B81FA76C52}" srcOrd="1" destOrd="0" parTransId="{C787D937-F14D-4E9D-9084-314D10168F39}" sibTransId="{10D827EA-372F-4739-9201-0AC6FE2438EF}"/>
    <dgm:cxn modelId="{A569D712-0A35-486D-BCB3-5C9434ECFAA8}" type="presOf" srcId="{B99783BE-D39C-48EB-AAAD-4D33F97BC45B}" destId="{1DCB5F93-9687-4F10-AD52-8DB1B98CE382}" srcOrd="0" destOrd="0" presId="urn:microsoft.com/office/officeart/2005/8/layout/vProcess5"/>
    <dgm:cxn modelId="{C127801D-CA65-471B-8DE9-B24C8F498326}" srcId="{5DEDF405-D623-4024-B431-CA49C0E5B503}" destId="{45DA4348-842D-4F61-9678-D0737504ABC2}" srcOrd="3" destOrd="0" parTransId="{11AB51D2-C638-40BF-AD9B-86D1D5D23C52}" sibTransId="{6926EDB3-5464-42BF-B7F8-7A290D4291F8}"/>
    <dgm:cxn modelId="{65D8A530-BAFD-404B-B4DA-83AC5E2D33BC}" type="presOf" srcId="{00CA7A43-BEFF-4A64-835B-B7EBCB29509F}" destId="{DF98E748-9234-4341-9C59-67E5ACD13457}" srcOrd="0" destOrd="0" presId="urn:microsoft.com/office/officeart/2005/8/layout/vProcess5"/>
    <dgm:cxn modelId="{437AFB42-BA42-4066-AA7A-A81089C531CB}" type="presOf" srcId="{5DEDF405-D623-4024-B431-CA49C0E5B503}" destId="{B715C011-4E08-4672-8263-A7C43E19B03F}" srcOrd="0" destOrd="0" presId="urn:microsoft.com/office/officeart/2005/8/layout/vProcess5"/>
    <dgm:cxn modelId="{42604844-F7C9-4D17-B61F-F9E3727D2440}" srcId="{5DEDF405-D623-4024-B431-CA49C0E5B503}" destId="{B99783BE-D39C-48EB-AAAD-4D33F97BC45B}" srcOrd="0" destOrd="0" parTransId="{F80725C3-DBB1-4278-A22A-AE92673A2A09}" sibTransId="{9B324367-555F-444E-99B6-1D79C7037C46}"/>
    <dgm:cxn modelId="{578F6056-4B66-4D9F-A80D-06F61CDBBE99}" srcId="{5DEDF405-D623-4024-B431-CA49C0E5B503}" destId="{ECB4F954-D7D6-4BA7-B5EC-5E1090DDF9E2}" srcOrd="2" destOrd="0" parTransId="{81043CE7-2182-4A76-B037-101EF0BB07DB}" sibTransId="{00CA7A43-BEFF-4A64-835B-B7EBCB29509F}"/>
    <dgm:cxn modelId="{576A6256-A1C9-4669-9316-056D876A3D48}" type="presOf" srcId="{45DA4348-842D-4F61-9678-D0737504ABC2}" destId="{2FCF9C68-D7EA-4EEB-B4C4-52F1CA95FE8B}" srcOrd="0" destOrd="0" presId="urn:microsoft.com/office/officeart/2005/8/layout/vProcess5"/>
    <dgm:cxn modelId="{685FD982-F1D5-4349-AE90-5861674E572C}" type="presOf" srcId="{ECB4F954-D7D6-4BA7-B5EC-5E1090DDF9E2}" destId="{2E60F540-118B-4462-AF90-F0B89B00DF8F}" srcOrd="0" destOrd="0" presId="urn:microsoft.com/office/officeart/2005/8/layout/vProcess5"/>
    <dgm:cxn modelId="{37519689-E47D-4B97-9F8C-FE9844D16FE0}" type="presOf" srcId="{9B324367-555F-444E-99B6-1D79C7037C46}" destId="{4AAF78E3-71B8-41ED-B155-F45AD4222AB4}" srcOrd="0" destOrd="0" presId="urn:microsoft.com/office/officeart/2005/8/layout/vProcess5"/>
    <dgm:cxn modelId="{D11B9297-90F4-4805-859B-48E078CDC209}" type="presOf" srcId="{10D827EA-372F-4739-9201-0AC6FE2438EF}" destId="{0ED5068A-074F-47C3-AB73-10C43650D308}" srcOrd="0" destOrd="0" presId="urn:microsoft.com/office/officeart/2005/8/layout/vProcess5"/>
    <dgm:cxn modelId="{1D647BA2-D713-48FE-A2A5-82AF3AE10E4E}" type="presOf" srcId="{A3E88B98-FC1E-4105-B91D-D1B81FA76C52}" destId="{8527B74F-31EE-47D6-8170-FA42D77E0842}" srcOrd="0" destOrd="0" presId="urn:microsoft.com/office/officeart/2005/8/layout/vProcess5"/>
    <dgm:cxn modelId="{7CB30FAB-5381-41A3-B9D1-969E39DA1E6A}" type="presOf" srcId="{45DA4348-842D-4F61-9678-D0737504ABC2}" destId="{8369348E-3B17-45A0-BB2B-05EDCCAA0638}" srcOrd="1" destOrd="0" presId="urn:microsoft.com/office/officeart/2005/8/layout/vProcess5"/>
    <dgm:cxn modelId="{528F8ADB-E08A-4877-B931-19052705A3C7}" type="presOf" srcId="{ECB4F954-D7D6-4BA7-B5EC-5E1090DDF9E2}" destId="{AB9F3A10-0C6A-40EC-9E34-FD97C49B2037}" srcOrd="1" destOrd="0" presId="urn:microsoft.com/office/officeart/2005/8/layout/vProcess5"/>
    <dgm:cxn modelId="{337B58E1-C6F6-48F9-9CAE-570473B65037}" type="presOf" srcId="{A3E88B98-FC1E-4105-B91D-D1B81FA76C52}" destId="{D89789F0-92FD-436F-9484-826644E1968F}" srcOrd="1" destOrd="0" presId="urn:microsoft.com/office/officeart/2005/8/layout/vProcess5"/>
    <dgm:cxn modelId="{9DA412F1-219E-4036-A565-DB133E8BC3DE}" type="presOf" srcId="{B99783BE-D39C-48EB-AAAD-4D33F97BC45B}" destId="{F45788FF-82CD-4D24-8824-024779E099EA}" srcOrd="1" destOrd="0" presId="urn:microsoft.com/office/officeart/2005/8/layout/vProcess5"/>
    <dgm:cxn modelId="{39A49BB5-24D1-441E-8646-0668425F0C40}" type="presParOf" srcId="{B715C011-4E08-4672-8263-A7C43E19B03F}" destId="{77FC9BAE-21E3-475C-B84D-950EE284044A}" srcOrd="0" destOrd="0" presId="urn:microsoft.com/office/officeart/2005/8/layout/vProcess5"/>
    <dgm:cxn modelId="{CD9E2A5C-ED9B-428D-A325-913C5975B439}" type="presParOf" srcId="{B715C011-4E08-4672-8263-A7C43E19B03F}" destId="{1DCB5F93-9687-4F10-AD52-8DB1B98CE382}" srcOrd="1" destOrd="0" presId="urn:microsoft.com/office/officeart/2005/8/layout/vProcess5"/>
    <dgm:cxn modelId="{91029EB3-5BE7-4929-AAA9-9461A13E2B4D}" type="presParOf" srcId="{B715C011-4E08-4672-8263-A7C43E19B03F}" destId="{8527B74F-31EE-47D6-8170-FA42D77E0842}" srcOrd="2" destOrd="0" presId="urn:microsoft.com/office/officeart/2005/8/layout/vProcess5"/>
    <dgm:cxn modelId="{D84BA256-FB53-4544-BEAB-9D9865FF514F}" type="presParOf" srcId="{B715C011-4E08-4672-8263-A7C43E19B03F}" destId="{2E60F540-118B-4462-AF90-F0B89B00DF8F}" srcOrd="3" destOrd="0" presId="urn:microsoft.com/office/officeart/2005/8/layout/vProcess5"/>
    <dgm:cxn modelId="{D09137B4-FB66-4615-AF16-89D99E1D8A84}" type="presParOf" srcId="{B715C011-4E08-4672-8263-A7C43E19B03F}" destId="{2FCF9C68-D7EA-4EEB-B4C4-52F1CA95FE8B}" srcOrd="4" destOrd="0" presId="urn:microsoft.com/office/officeart/2005/8/layout/vProcess5"/>
    <dgm:cxn modelId="{2F3E80DA-05FC-4D4B-9DF4-259DC0D1147C}" type="presParOf" srcId="{B715C011-4E08-4672-8263-A7C43E19B03F}" destId="{4AAF78E3-71B8-41ED-B155-F45AD4222AB4}" srcOrd="5" destOrd="0" presId="urn:microsoft.com/office/officeart/2005/8/layout/vProcess5"/>
    <dgm:cxn modelId="{4140C2FD-8ED5-4B4D-B11C-44FE54E37199}" type="presParOf" srcId="{B715C011-4E08-4672-8263-A7C43E19B03F}" destId="{0ED5068A-074F-47C3-AB73-10C43650D308}" srcOrd="6" destOrd="0" presId="urn:microsoft.com/office/officeart/2005/8/layout/vProcess5"/>
    <dgm:cxn modelId="{C5F87CA7-58A0-4EC7-91F3-5FB5FDDBD287}" type="presParOf" srcId="{B715C011-4E08-4672-8263-A7C43E19B03F}" destId="{DF98E748-9234-4341-9C59-67E5ACD13457}" srcOrd="7" destOrd="0" presId="urn:microsoft.com/office/officeart/2005/8/layout/vProcess5"/>
    <dgm:cxn modelId="{83C6A3DB-9849-436E-AF66-55ACF821F1AD}" type="presParOf" srcId="{B715C011-4E08-4672-8263-A7C43E19B03F}" destId="{F45788FF-82CD-4D24-8824-024779E099EA}" srcOrd="8" destOrd="0" presId="urn:microsoft.com/office/officeart/2005/8/layout/vProcess5"/>
    <dgm:cxn modelId="{0F3524B1-ABF7-412C-BB94-2A94F53112A2}" type="presParOf" srcId="{B715C011-4E08-4672-8263-A7C43E19B03F}" destId="{D89789F0-92FD-436F-9484-826644E1968F}" srcOrd="9" destOrd="0" presId="urn:microsoft.com/office/officeart/2005/8/layout/vProcess5"/>
    <dgm:cxn modelId="{D5826B29-C204-4D19-A692-A0864B018DE1}" type="presParOf" srcId="{B715C011-4E08-4672-8263-A7C43E19B03F}" destId="{AB9F3A10-0C6A-40EC-9E34-FD97C49B2037}" srcOrd="10" destOrd="0" presId="urn:microsoft.com/office/officeart/2005/8/layout/vProcess5"/>
    <dgm:cxn modelId="{6668F9A5-0FC8-4429-8DE5-AAE60163E750}" type="presParOf" srcId="{B715C011-4E08-4672-8263-A7C43E19B03F}" destId="{8369348E-3B17-45A0-BB2B-05EDCCAA0638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CB5F93-9687-4F10-AD52-8DB1B98CE382}">
      <dsp:nvSpPr>
        <dsp:cNvPr id="0" name=""/>
        <dsp:cNvSpPr/>
      </dsp:nvSpPr>
      <dsp:spPr>
        <a:xfrm>
          <a:off x="0" y="0"/>
          <a:ext cx="8890780" cy="985816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>
              <a:solidFill>
                <a:schemeClr val="tx2"/>
              </a:solidFill>
            </a:rPr>
            <a:t>Data Collection: </a:t>
          </a:r>
          <a:r>
            <a:rPr lang="en-US" altLang="en-US" sz="2000" kern="1200">
              <a:solidFill>
                <a:schemeClr val="accent1"/>
              </a:solidFill>
              <a:latin typeface="Arial" pitchFamily="34" charset="0"/>
              <a:cs typeface="Arial" pitchFamily="34" charset="0"/>
              <a:sym typeface="Arial" pitchFamily="34" charset="0"/>
            </a:rPr>
            <a:t>Physical characteristics are collected for each property, including condition and exterior features</a:t>
          </a:r>
          <a:r>
            <a:rPr lang="en-US" altLang="en-US" sz="2200" kern="1200">
              <a:solidFill>
                <a:schemeClr val="accent1"/>
              </a:solidFill>
              <a:latin typeface="Arial" pitchFamily="34" charset="0"/>
              <a:cs typeface="Arial" pitchFamily="34" charset="0"/>
              <a:sym typeface="Arial" pitchFamily="34" charset="0"/>
            </a:rPr>
            <a:t>.</a:t>
          </a:r>
          <a:endParaRPr lang="en-US" sz="2200" kern="1200">
            <a:solidFill>
              <a:schemeClr val="accent1"/>
            </a:solidFill>
          </a:endParaRPr>
        </a:p>
      </dsp:txBody>
      <dsp:txXfrm>
        <a:off x="28874" y="28874"/>
        <a:ext cx="7743705" cy="928068"/>
      </dsp:txXfrm>
    </dsp:sp>
    <dsp:sp modelId="{8527B74F-31EE-47D6-8170-FA42D77E0842}">
      <dsp:nvSpPr>
        <dsp:cNvPr id="0" name=""/>
        <dsp:cNvSpPr/>
      </dsp:nvSpPr>
      <dsp:spPr>
        <a:xfrm>
          <a:off x="744602" y="1165055"/>
          <a:ext cx="8890780" cy="985816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278969"/>
            <a:satOff val="-28896"/>
            <a:lumOff val="142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2"/>
              </a:solidFill>
            </a:rPr>
            <a:t>Sales analysis and modeling: </a:t>
          </a:r>
          <a:r>
            <a:rPr lang="en-US" sz="1600" kern="1200" dirty="0"/>
            <a:t>Property sales are studied to determine market areas, trends, and patterns from which models that mimic the local market are created and applied at the neighborhood level</a:t>
          </a:r>
          <a:r>
            <a:rPr lang="en-US" sz="2000" kern="1200" dirty="0"/>
            <a:t>.  </a:t>
          </a:r>
        </a:p>
      </dsp:txBody>
      <dsp:txXfrm>
        <a:off x="773476" y="1193929"/>
        <a:ext cx="7447649" cy="928068"/>
      </dsp:txXfrm>
    </dsp:sp>
    <dsp:sp modelId="{2E60F540-118B-4462-AF90-F0B89B00DF8F}">
      <dsp:nvSpPr>
        <dsp:cNvPr id="0" name=""/>
        <dsp:cNvSpPr/>
      </dsp:nvSpPr>
      <dsp:spPr>
        <a:xfrm>
          <a:off x="1478092" y="2330111"/>
          <a:ext cx="8890780" cy="985816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557937"/>
            <a:satOff val="-57791"/>
            <a:lumOff val="2852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tx1"/>
              </a:solidFill>
            </a:rPr>
            <a:t>Develop Schedule of Values:</a:t>
          </a:r>
          <a:r>
            <a:rPr lang="en-US" sz="1600" b="1" kern="1200" dirty="0">
              <a:solidFill>
                <a:schemeClr val="tx1"/>
              </a:solidFill>
            </a:rPr>
            <a:t> </a:t>
          </a:r>
          <a:r>
            <a:rPr lang="en-US" sz="1600" kern="1200" dirty="0"/>
            <a:t>Schedule of Values are developed to help appraisers correlate physical characteristics with market values. It’s the “price guide” used when assigning value, based on Uniform Appraisal Standards.</a:t>
          </a:r>
        </a:p>
      </dsp:txBody>
      <dsp:txXfrm>
        <a:off x="1506966" y="2358985"/>
        <a:ext cx="7458762" cy="928068"/>
      </dsp:txXfrm>
    </dsp:sp>
    <dsp:sp modelId="{2FCF9C68-D7EA-4EEB-B4C4-52F1CA95FE8B}">
      <dsp:nvSpPr>
        <dsp:cNvPr id="0" name=""/>
        <dsp:cNvSpPr/>
      </dsp:nvSpPr>
      <dsp:spPr>
        <a:xfrm>
          <a:off x="2222695" y="3495166"/>
          <a:ext cx="8890780" cy="985816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836906"/>
            <a:satOff val="-86687"/>
            <a:lumOff val="4279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>
              <a:solidFill>
                <a:schemeClr val="tx1"/>
              </a:solidFill>
            </a:rPr>
            <a:t>Appeals: </a:t>
          </a:r>
          <a:r>
            <a:rPr lang="en-US" sz="2000" kern="1200"/>
            <a:t>Taxpayers have the right to appeal the values of their property to the Board of Equalization and Review per NCGS 105-322 (g)(2)</a:t>
          </a:r>
        </a:p>
      </dsp:txBody>
      <dsp:txXfrm>
        <a:off x="2251569" y="3524040"/>
        <a:ext cx="7447649" cy="928068"/>
      </dsp:txXfrm>
    </dsp:sp>
    <dsp:sp modelId="{4AAF78E3-71B8-41ED-B155-F45AD4222AB4}">
      <dsp:nvSpPr>
        <dsp:cNvPr id="0" name=""/>
        <dsp:cNvSpPr/>
      </dsp:nvSpPr>
      <dsp:spPr>
        <a:xfrm>
          <a:off x="8250000" y="755045"/>
          <a:ext cx="640780" cy="64078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8394176" y="755045"/>
        <a:ext cx="352429" cy="482187"/>
      </dsp:txXfrm>
    </dsp:sp>
    <dsp:sp modelId="{0ED5068A-074F-47C3-AB73-10C43650D308}">
      <dsp:nvSpPr>
        <dsp:cNvPr id="0" name=""/>
        <dsp:cNvSpPr/>
      </dsp:nvSpPr>
      <dsp:spPr>
        <a:xfrm>
          <a:off x="8994603" y="1920101"/>
          <a:ext cx="640780" cy="64078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9138779" y="1920101"/>
        <a:ext cx="352429" cy="482187"/>
      </dsp:txXfrm>
    </dsp:sp>
    <dsp:sp modelId="{DF98E748-9234-4341-9C59-67E5ACD13457}">
      <dsp:nvSpPr>
        <dsp:cNvPr id="0" name=""/>
        <dsp:cNvSpPr/>
      </dsp:nvSpPr>
      <dsp:spPr>
        <a:xfrm>
          <a:off x="9728092" y="3085156"/>
          <a:ext cx="640780" cy="64078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9872268" y="3085156"/>
        <a:ext cx="352429" cy="4821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01B483-B0A6-4D65-A5EF-2CC4B567E09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47613-5016-422C-85BB-37A9F1DB7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820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C324B7-1000-1F17-FD66-5F5FE82DB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ABF2DF-75E9-B281-D10D-DC43ECBB3A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E2A5A4-3067-7C1D-A923-965862603D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9B73D1-7920-3279-01BF-59CDDC6BB0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547613-5016-422C-85BB-37A9F1DB72E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572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5743-A684-48A5-A2A4-5424127CA4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92F5-1D01-47FC-98BD-5C23015F7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154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5743-A684-48A5-A2A4-5424127CA4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92F5-1D01-47FC-98BD-5C23015F7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632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5743-A684-48A5-A2A4-5424127CA4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92F5-1D01-47FC-98BD-5C23015F7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342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5743-A684-48A5-A2A4-5424127CA4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92F5-1D01-47FC-98BD-5C23015F7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00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5743-A684-48A5-A2A4-5424127CA4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92F5-1D01-47FC-98BD-5C23015F7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481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5743-A684-48A5-A2A4-5424127CA4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92F5-1D01-47FC-98BD-5C23015F7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91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5743-A684-48A5-A2A4-5424127CA4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92F5-1D01-47FC-98BD-5C23015F7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498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5743-A684-48A5-A2A4-5424127CA4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92F5-1D01-47FC-98BD-5C23015F7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81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5743-A684-48A5-A2A4-5424127CA4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92F5-1D01-47FC-98BD-5C23015F7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09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5743-A684-48A5-A2A4-5424127CA4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92F5-1D01-47FC-98BD-5C23015F7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59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5743-A684-48A5-A2A4-5424127CA4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92F5-1D01-47FC-98BD-5C23015F7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619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15743-A684-48A5-A2A4-5424127CA4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892F5-1D01-47FC-98BD-5C23015F7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91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reappraisal@cherokeecounty-nc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herokeecounty-nc.gov/173/Tax-Assesso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278847"/>
            <a:ext cx="12192000" cy="5791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1622501"/>
            <a:ext cx="12192000" cy="647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9932" y="2274838"/>
            <a:ext cx="11852137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7200" dirty="0">
                <a:latin typeface="Segoe UI Black"/>
                <a:ea typeface="Segoe UI Black"/>
              </a:rPr>
              <a:t>2028 </a:t>
            </a:r>
            <a:r>
              <a:rPr lang="en-US" sz="7200">
                <a:latin typeface="Segoe UI Black"/>
                <a:ea typeface="Segoe UI Black"/>
              </a:rPr>
              <a:t>Cherokee County</a:t>
            </a:r>
            <a:r>
              <a:rPr lang="en-US" sz="7200" dirty="0">
                <a:latin typeface="Segoe UI Black"/>
                <a:ea typeface="Segoe UI Black"/>
              </a:rPr>
              <a:t> Reappraisal</a:t>
            </a:r>
            <a:endParaRPr lang="en-US">
              <a:latin typeface="Segoe UI"/>
              <a:ea typeface="Segoe UI Black"/>
              <a:cs typeface="Segoe U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45A616-22C5-F895-67DB-5BA66A9FD996}"/>
              </a:ext>
            </a:extLst>
          </p:cNvPr>
          <p:cNvSpPr txBox="1"/>
          <p:nvPr/>
        </p:nvSpPr>
        <p:spPr>
          <a:xfrm>
            <a:off x="857151" y="385611"/>
            <a:ext cx="11852137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800">
                <a:latin typeface="Segoe UI Black"/>
                <a:ea typeface="Segoe UI Black"/>
              </a:rPr>
              <a:t>Cherokee County Tax Department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137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890" y="284751"/>
            <a:ext cx="6743521" cy="1325563"/>
          </a:xfrm>
        </p:spPr>
        <p:txBody>
          <a:bodyPr/>
          <a:lstStyle/>
          <a:p>
            <a:r>
              <a:rPr lang="en-US">
                <a:solidFill>
                  <a:schemeClr val="tx2"/>
                </a:solidFill>
              </a:rPr>
              <a:t>What is Reappraisal?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891" y="1952186"/>
            <a:ext cx="10481804" cy="3599426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2"/>
                </a:solidFill>
              </a:rPr>
              <a:t>Reappraisal is a process in which all real property in the county is appraised at its </a:t>
            </a:r>
            <a:r>
              <a:rPr lang="en-US" u="sng">
                <a:solidFill>
                  <a:schemeClr val="tx2"/>
                </a:solidFill>
              </a:rPr>
              <a:t>current market value </a:t>
            </a:r>
            <a:r>
              <a:rPr lang="en-US">
                <a:solidFill>
                  <a:schemeClr val="tx2"/>
                </a:solidFill>
              </a:rPr>
              <a:t>as of a particular date.</a:t>
            </a:r>
          </a:p>
          <a:p>
            <a:endParaRPr lang="en-US">
              <a:solidFill>
                <a:schemeClr val="tx2"/>
              </a:solidFill>
            </a:endParaRPr>
          </a:p>
          <a:p>
            <a:r>
              <a:rPr lang="en-US">
                <a:solidFill>
                  <a:schemeClr val="tx2"/>
                </a:solidFill>
              </a:rPr>
              <a:t>Real property includes both land and the improvements on it, whether residential, commercial, agricultural or industrial in nature.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278847"/>
            <a:ext cx="12192000" cy="5791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537097" y="6383757"/>
            <a:ext cx="352003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>
                <a:solidFill>
                  <a:schemeClr val="accent1"/>
                </a:solidFill>
                <a:latin typeface="Segoe UI"/>
                <a:cs typeface="Segoe UI"/>
              </a:rPr>
              <a:t>2028 Reappraisal</a:t>
            </a:r>
          </a:p>
        </p:txBody>
      </p:sp>
      <p:sp>
        <p:nvSpPr>
          <p:cNvPr id="6" name="Rectangle 5"/>
          <p:cNvSpPr/>
          <p:nvPr/>
        </p:nvSpPr>
        <p:spPr>
          <a:xfrm>
            <a:off x="517890" y="1537487"/>
            <a:ext cx="6858000" cy="1049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055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890" y="284751"/>
            <a:ext cx="8639557" cy="1325563"/>
          </a:xfrm>
        </p:spPr>
        <p:txBody>
          <a:bodyPr/>
          <a:lstStyle/>
          <a:p>
            <a:r>
              <a:rPr lang="en-US">
                <a:solidFill>
                  <a:schemeClr val="tx2"/>
                </a:solidFill>
              </a:rPr>
              <a:t>Why We Reappraise 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891" y="1952186"/>
            <a:ext cx="10481804" cy="359942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State Law requires all counties to conduct a reappraisal at least once every eight years. </a:t>
            </a:r>
            <a:r>
              <a:rPr lang="en-US" dirty="0">
                <a:solidFill>
                  <a:schemeClr val="tx2"/>
                </a:solidFill>
                <a:latin typeface="Bahnschrift SemiBold" panose="020B0502040204020203" pitchFamily="34" charset="0"/>
              </a:rPr>
              <a:t>NCGS 105-286</a:t>
            </a:r>
            <a:endParaRPr lang="en-US" dirty="0">
              <a:solidFill>
                <a:schemeClr val="tx2"/>
              </a:solidFill>
              <a:latin typeface="Bahnschrift SemiBold" panose="020B0502040204020203" pitchFamily="34" charset="0"/>
              <a:cs typeface="Segoe UI"/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Reappraisal distributes the </a:t>
            </a:r>
            <a:r>
              <a:rPr lang="en-US" u="sng" dirty="0">
                <a:solidFill>
                  <a:schemeClr val="tx2"/>
                </a:solidFill>
              </a:rPr>
              <a:t>overall property tax burden </a:t>
            </a:r>
            <a:r>
              <a:rPr lang="en-US" dirty="0">
                <a:solidFill>
                  <a:schemeClr val="tx2"/>
                </a:solidFill>
              </a:rPr>
              <a:t>equitably across the county based on current market values. Meaning, you pay for what </a:t>
            </a:r>
            <a:r>
              <a:rPr lang="en-US" i="1" dirty="0">
                <a:solidFill>
                  <a:schemeClr val="tx2"/>
                </a:solidFill>
              </a:rPr>
              <a:t>you</a:t>
            </a:r>
            <a:r>
              <a:rPr lang="en-US" dirty="0">
                <a:solidFill>
                  <a:schemeClr val="tx2"/>
                </a:solidFill>
              </a:rPr>
              <a:t> own, instead of paying more (or less) than your fair share.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278847"/>
            <a:ext cx="12192000" cy="5791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537097" y="6383757"/>
            <a:ext cx="352003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>
                <a:solidFill>
                  <a:schemeClr val="accent1"/>
                </a:solidFill>
                <a:latin typeface="Segoe UI"/>
                <a:cs typeface="Segoe UI"/>
              </a:rPr>
              <a:t>2028 Reappraisal</a:t>
            </a:r>
          </a:p>
        </p:txBody>
      </p:sp>
      <p:sp>
        <p:nvSpPr>
          <p:cNvPr id="6" name="Rectangle 5"/>
          <p:cNvSpPr/>
          <p:nvPr/>
        </p:nvSpPr>
        <p:spPr>
          <a:xfrm>
            <a:off x="517890" y="1537487"/>
            <a:ext cx="9144000" cy="1049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57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890" y="284751"/>
            <a:ext cx="8639557" cy="1325563"/>
          </a:xfrm>
        </p:spPr>
        <p:txBody>
          <a:bodyPr/>
          <a:lstStyle/>
          <a:p>
            <a:r>
              <a:rPr lang="en-US">
                <a:solidFill>
                  <a:schemeClr val="tx2"/>
                </a:solidFill>
              </a:rPr>
              <a:t>What is Market Value?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891" y="1952185"/>
            <a:ext cx="10481804" cy="403175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Market value is the most probable price a property would bring in an open and competitive market.</a:t>
            </a:r>
          </a:p>
          <a:p>
            <a:r>
              <a:rPr lang="en-US" dirty="0">
                <a:solidFill>
                  <a:schemeClr val="tx2"/>
                </a:solidFill>
              </a:rPr>
              <a:t>Over time, most properties change in value, but often at different rates, depending on location.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The </a:t>
            </a:r>
            <a:r>
              <a:rPr lang="en-US" b="1" u="sng" dirty="0">
                <a:solidFill>
                  <a:schemeClr val="tx2"/>
                </a:solidFill>
              </a:rPr>
              <a:t>Tax Department does not create market value</a:t>
            </a:r>
            <a:r>
              <a:rPr lang="en-US" dirty="0">
                <a:solidFill>
                  <a:schemeClr val="tx2"/>
                </a:solidFill>
              </a:rPr>
              <a:t>, rather we analyze market sales to determine market patterns and trends in different locations. Market value is set by the choices of buyers and sellers in the marketplace.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278847"/>
            <a:ext cx="12192000" cy="5791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537097" y="6383757"/>
            <a:ext cx="352003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>
                <a:solidFill>
                  <a:schemeClr val="accent1"/>
                </a:solidFill>
                <a:latin typeface="Segoe UI"/>
                <a:cs typeface="Segoe UI"/>
              </a:rPr>
              <a:t>2028 Reappraisal</a:t>
            </a:r>
          </a:p>
        </p:txBody>
      </p:sp>
      <p:sp>
        <p:nvSpPr>
          <p:cNvPr id="6" name="Rectangle 5"/>
          <p:cNvSpPr/>
          <p:nvPr/>
        </p:nvSpPr>
        <p:spPr>
          <a:xfrm>
            <a:off x="517890" y="1537487"/>
            <a:ext cx="7680960" cy="1049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3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890" y="284751"/>
            <a:ext cx="8639557" cy="1325563"/>
          </a:xfrm>
        </p:spPr>
        <p:txBody>
          <a:bodyPr/>
          <a:lstStyle/>
          <a:p>
            <a:r>
              <a:rPr lang="en-US">
                <a:solidFill>
                  <a:schemeClr val="tx2"/>
                </a:solidFill>
              </a:rPr>
              <a:t>When will Reappraisal Occur?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891" y="1952185"/>
            <a:ext cx="10481804" cy="403175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Reappraisal takes effect </a:t>
            </a:r>
            <a:r>
              <a:rPr lang="en-US" b="1" dirty="0">
                <a:solidFill>
                  <a:schemeClr val="tx2"/>
                </a:solidFill>
              </a:rPr>
              <a:t>Jan. 1, 2028</a:t>
            </a:r>
            <a:r>
              <a:rPr lang="en-US" dirty="0">
                <a:solidFill>
                  <a:schemeClr val="tx2"/>
                </a:solidFill>
              </a:rPr>
              <a:t>.</a:t>
            </a:r>
            <a:endParaRPr lang="en-US" dirty="0">
              <a:solidFill>
                <a:schemeClr val="tx2"/>
              </a:solidFill>
              <a:cs typeface="Segoe UI"/>
            </a:endParaRPr>
          </a:p>
          <a:p>
            <a:r>
              <a:rPr lang="en-US" dirty="0">
                <a:solidFill>
                  <a:schemeClr val="tx2"/>
                </a:solidFill>
              </a:rPr>
              <a:t>Data collection began in March 2026</a:t>
            </a:r>
            <a:endParaRPr lang="en-US" dirty="0">
              <a:solidFill>
                <a:schemeClr val="tx2"/>
              </a:solidFill>
              <a:cs typeface="Segoe U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tx2"/>
                </a:solidFill>
                <a:cs typeface="Segoe UI"/>
              </a:rPr>
              <a:t>A county representative will be visiting each property throughout the county to ensure correct property data is obtained.</a:t>
            </a:r>
          </a:p>
          <a:p>
            <a:r>
              <a:rPr lang="en-US" dirty="0">
                <a:solidFill>
                  <a:schemeClr val="tx2"/>
                </a:solidFill>
              </a:rPr>
              <a:t>2028 Reappraisal Notices will be mailed to all Cherokee County property owners by early Spring 2028.</a:t>
            </a:r>
            <a:endParaRPr lang="en-US" dirty="0">
              <a:solidFill>
                <a:schemeClr val="tx2"/>
              </a:solidFill>
              <a:cs typeface="Segoe UI"/>
            </a:endParaRPr>
          </a:p>
          <a:p>
            <a:r>
              <a:rPr lang="en-US" dirty="0">
                <a:solidFill>
                  <a:schemeClr val="tx2"/>
                </a:solidFill>
              </a:rPr>
              <a:t>New market </a:t>
            </a:r>
            <a:r>
              <a:rPr lang="en-US" b="1" i="1" dirty="0">
                <a:solidFill>
                  <a:schemeClr val="tx2"/>
                </a:solidFill>
              </a:rPr>
              <a:t>values</a:t>
            </a:r>
            <a:r>
              <a:rPr lang="en-US" dirty="0">
                <a:solidFill>
                  <a:schemeClr val="tx2"/>
                </a:solidFill>
              </a:rPr>
              <a:t> will be used to calculate tax bills from 2028 until the next reappraisal occurs.</a:t>
            </a:r>
            <a:endParaRPr lang="en-US" dirty="0">
              <a:solidFill>
                <a:schemeClr val="tx2"/>
              </a:solidFill>
              <a:cs typeface="Segoe UI"/>
            </a:endParaRPr>
          </a:p>
          <a:p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278847"/>
            <a:ext cx="12192000" cy="5791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537097" y="6383757"/>
            <a:ext cx="352003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>
                <a:solidFill>
                  <a:schemeClr val="accent1"/>
                </a:solidFill>
                <a:latin typeface="Segoe UI"/>
                <a:cs typeface="Segoe UI"/>
              </a:rPr>
              <a:t>2028 Reappraisal</a:t>
            </a:r>
          </a:p>
        </p:txBody>
      </p:sp>
      <p:sp>
        <p:nvSpPr>
          <p:cNvPr id="6" name="Rectangle 5"/>
          <p:cNvSpPr/>
          <p:nvPr/>
        </p:nvSpPr>
        <p:spPr>
          <a:xfrm>
            <a:off x="517890" y="1537487"/>
            <a:ext cx="9144000" cy="1049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242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278847"/>
            <a:ext cx="12192000" cy="5791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791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579153"/>
            <a:ext cx="12192000" cy="569969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>
                <a:solidFill>
                  <a:schemeClr val="tx2"/>
                </a:solidFill>
              </a:rPr>
              <a:t>When will Reappraisal Occur?</a:t>
            </a:r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342900"/>
            <a:ext cx="12192000" cy="1350053"/>
          </a:xfrm>
        </p:spPr>
        <p:txBody>
          <a:bodyPr/>
          <a:lstStyle/>
          <a:p>
            <a:pPr algn="ctr"/>
            <a:r>
              <a:rPr lang="en-US">
                <a:solidFill>
                  <a:schemeClr val="accent1"/>
                </a:solidFill>
              </a:rPr>
              <a:t>4 Steps to Reappraisal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537097" y="6383757"/>
            <a:ext cx="352003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>
                <a:solidFill>
                  <a:schemeClr val="accent1"/>
                </a:solidFill>
                <a:latin typeface="Segoe UI"/>
                <a:cs typeface="Segoe UI"/>
              </a:rPr>
              <a:t>2028 Reappraisal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D5A404A-59B8-0E8A-CCB1-5D2CA7323C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2884741"/>
              </p:ext>
            </p:extLst>
          </p:nvPr>
        </p:nvGraphicFramePr>
        <p:xfrm>
          <a:off x="621324" y="1564365"/>
          <a:ext cx="11113476" cy="4480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7389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241C9-E9D9-1928-84A1-37B8CC923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E4573-92E2-3027-BD2C-E98534CC8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90" y="284751"/>
            <a:ext cx="10038051" cy="1325563"/>
          </a:xfrm>
        </p:spPr>
        <p:txBody>
          <a:bodyPr/>
          <a:lstStyle/>
          <a:p>
            <a:pPr algn="ctr"/>
            <a:r>
              <a:rPr lang="en-US">
                <a:solidFill>
                  <a:schemeClr val="accent5"/>
                </a:solidFill>
              </a:rPr>
              <a:t>Questions?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EE00C8-D299-5FC0-BA83-88028C16D358}"/>
              </a:ext>
            </a:extLst>
          </p:cNvPr>
          <p:cNvSpPr/>
          <p:nvPr/>
        </p:nvSpPr>
        <p:spPr>
          <a:xfrm>
            <a:off x="0" y="6278847"/>
            <a:ext cx="12192000" cy="5791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FF467C-52F6-1577-8E44-F54C459C5F93}"/>
              </a:ext>
            </a:extLst>
          </p:cNvPr>
          <p:cNvSpPr txBox="1"/>
          <p:nvPr/>
        </p:nvSpPr>
        <p:spPr>
          <a:xfrm>
            <a:off x="8537097" y="6383757"/>
            <a:ext cx="352003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>
                <a:solidFill>
                  <a:schemeClr val="accent1"/>
                </a:solidFill>
                <a:latin typeface="Segoe UI"/>
                <a:cs typeface="Segoe UI"/>
              </a:rPr>
              <a:t>2028 Reappraisal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F2C426-CDE3-B10A-C956-D82ADDD4075C}"/>
              </a:ext>
            </a:extLst>
          </p:cNvPr>
          <p:cNvSpPr/>
          <p:nvPr/>
        </p:nvSpPr>
        <p:spPr>
          <a:xfrm>
            <a:off x="517890" y="1537487"/>
            <a:ext cx="10515600" cy="1049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B9E664-ADD1-87BE-F0E9-22317A361311}"/>
              </a:ext>
            </a:extLst>
          </p:cNvPr>
          <p:cNvSpPr txBox="1"/>
          <p:nvPr/>
        </p:nvSpPr>
        <p:spPr>
          <a:xfrm>
            <a:off x="1183178" y="2374262"/>
            <a:ext cx="9850312" cy="35394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/>
              <a:t>Cherokee County Tax Office</a:t>
            </a:r>
            <a:br>
              <a:rPr lang="en-US" sz="2800" dirty="0"/>
            </a:br>
            <a:r>
              <a:rPr lang="en-US" sz="2800" dirty="0"/>
              <a:t>75 Peachtree St</a:t>
            </a:r>
            <a:endParaRPr lang="en-US" sz="2800" dirty="0">
              <a:cs typeface="Segoe UI"/>
            </a:endParaRPr>
          </a:p>
          <a:p>
            <a:pPr algn="ctr"/>
            <a:r>
              <a:rPr lang="en-US" sz="2800" dirty="0"/>
              <a:t>Suite 226 Office #232</a:t>
            </a:r>
            <a:br>
              <a:rPr lang="en-US" sz="2800" dirty="0"/>
            </a:br>
            <a:r>
              <a:rPr lang="en-US" sz="2800" dirty="0">
                <a:cs typeface="Segoe UI"/>
              </a:rPr>
              <a:t>Murphy, NC 28906</a:t>
            </a:r>
            <a:br>
              <a:rPr lang="en-US" sz="2800" dirty="0"/>
            </a:br>
            <a:r>
              <a:rPr lang="en-US" sz="2800" dirty="0"/>
              <a:t>Phone: 828-835-3296 Ext. 1819</a:t>
            </a:r>
          </a:p>
          <a:p>
            <a:pPr algn="ctr"/>
            <a:r>
              <a:rPr lang="en-US" sz="2800" dirty="0">
                <a:cs typeface="Segoe UI"/>
                <a:hlinkClick r:id="rId3"/>
              </a:rPr>
              <a:t>reappraisal@cherokeecounty-nc.gov</a:t>
            </a:r>
            <a:endParaRPr lang="en-US" sz="2800" dirty="0">
              <a:cs typeface="Segoe UI"/>
            </a:endParaRPr>
          </a:p>
          <a:p>
            <a:pPr algn="ctr"/>
            <a:endParaRPr lang="en-US" sz="2800" dirty="0">
              <a:cs typeface="Segoe UI"/>
            </a:endParaRPr>
          </a:p>
          <a:p>
            <a:pPr algn="ctr"/>
            <a:r>
              <a:rPr lang="en-US" sz="2800" dirty="0">
                <a:ea typeface="+mn-lt"/>
                <a:cs typeface="+mn-lt"/>
                <a:hlinkClick r:id="rId4"/>
              </a:rPr>
              <a:t>https://www.cherokeecounty-nc.gov/173/Tax-Assessor</a:t>
            </a:r>
            <a:r>
              <a:rPr lang="en-US" sz="2800" dirty="0">
                <a:ea typeface="+mn-lt"/>
                <a:cs typeface="+mn-lt"/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19592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arnett County">
      <a:dk1>
        <a:srgbClr val="003E74"/>
      </a:dk1>
      <a:lt1>
        <a:srgbClr val="DDDDDD"/>
      </a:lt1>
      <a:dk2>
        <a:srgbClr val="71A28A"/>
      </a:dk2>
      <a:lt2>
        <a:srgbClr val="EDEAD1"/>
      </a:lt2>
      <a:accent1>
        <a:srgbClr val="FFFFFF"/>
      </a:accent1>
      <a:accent2>
        <a:srgbClr val="003E74"/>
      </a:accent2>
      <a:accent3>
        <a:srgbClr val="71A28A"/>
      </a:accent3>
      <a:accent4>
        <a:srgbClr val="E2B700"/>
      </a:accent4>
      <a:accent5>
        <a:srgbClr val="003E74"/>
      </a:accent5>
      <a:accent6>
        <a:srgbClr val="786C71"/>
      </a:accent6>
      <a:hlink>
        <a:srgbClr val="71A28A"/>
      </a:hlink>
      <a:folHlink>
        <a:srgbClr val="B2B2B2"/>
      </a:folHlink>
    </a:clrScheme>
    <a:fontScheme name="Harnett County presentation typeface">
      <a:majorFont>
        <a:latin typeface="Segoe UI Black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457</Words>
  <Application>Microsoft Office PowerPoint</Application>
  <PresentationFormat>Widescreen</PresentationFormat>
  <Paragraphs>40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Bahnschrift SemiBold</vt:lpstr>
      <vt:lpstr>Calibri</vt:lpstr>
      <vt:lpstr>Courier New</vt:lpstr>
      <vt:lpstr>Segoe UI</vt:lpstr>
      <vt:lpstr>Segoe UI Black</vt:lpstr>
      <vt:lpstr>Office Theme</vt:lpstr>
      <vt:lpstr>PowerPoint Presentation</vt:lpstr>
      <vt:lpstr>What is Reappraisal? </vt:lpstr>
      <vt:lpstr>Why We Reappraise Property</vt:lpstr>
      <vt:lpstr>What is Market Value? </vt:lpstr>
      <vt:lpstr>When will Reappraisal Occur?</vt:lpstr>
      <vt:lpstr>4 Steps to Reappraisal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Deans</dc:creator>
  <cp:lastModifiedBy>Teresa Ricks</cp:lastModifiedBy>
  <cp:revision>117</cp:revision>
  <dcterms:created xsi:type="dcterms:W3CDTF">2019-04-11T19:07:32Z</dcterms:created>
  <dcterms:modified xsi:type="dcterms:W3CDTF">2026-03-13T14:14:21Z</dcterms:modified>
</cp:coreProperties>
</file>